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9" r:id="rId53"/>
    <p:sldId id="308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8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8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5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5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7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4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9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1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5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6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8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B197E-5898-4E41-B922-37627FDDB16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2CAD-7021-4FC5-9598-A9586B727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3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011" y="2090057"/>
            <a:ext cx="109785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UNIT-II</a:t>
            </a:r>
          </a:p>
          <a:p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</a:rPr>
              <a:t>OPTICAL SOURCES, Amplifiers and Transmitter</a:t>
            </a: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099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147179"/>
            <a:ext cx="9535856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8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28100"/>
            <a:ext cx="9450119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47179"/>
            <a:ext cx="9488224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3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304364"/>
            <a:ext cx="9383434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9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132890"/>
            <a:ext cx="9240540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0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28" y="0"/>
            <a:ext cx="9890338" cy="67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7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82" y="132580"/>
            <a:ext cx="9184107" cy="64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6" y="141679"/>
            <a:ext cx="8972648" cy="64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95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2" y="152760"/>
            <a:ext cx="9188728" cy="65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18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8" y="0"/>
            <a:ext cx="9605512" cy="67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7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664" y="167538"/>
            <a:ext cx="8729627" cy="657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2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91" y="209854"/>
            <a:ext cx="8706485" cy="63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94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8" y="0"/>
            <a:ext cx="8770428" cy="67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31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91" y="569671"/>
            <a:ext cx="8612449" cy="60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434" y="2076994"/>
            <a:ext cx="1434737" cy="1311865"/>
          </a:xfrm>
        </p:spPr>
        <p:txBody>
          <a:bodyPr/>
          <a:lstStyle/>
          <a:p>
            <a:r>
              <a:rPr lang="en-US" dirty="0" smtClean="0"/>
              <a:t>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42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20" y="348354"/>
            <a:ext cx="8240454" cy="61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82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32" y="169951"/>
            <a:ext cx="8799439" cy="65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2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54" y="301735"/>
            <a:ext cx="8289844" cy="62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07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2" y="609680"/>
            <a:ext cx="9007505" cy="55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30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7" y="0"/>
            <a:ext cx="9167508" cy="67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80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25" y="182880"/>
            <a:ext cx="8834085" cy="64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0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94996"/>
            <a:ext cx="7011378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09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6835" y="1062172"/>
            <a:ext cx="1037190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carrier and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confinement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homo junctions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single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double heterojunctions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widely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investigated.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referred to as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double-hetero structure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heterojunction) device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of the two different alloy layers on each side of the active region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configuration evolved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of this sandwich structure of differently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alloy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layers, both the carriers and the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confined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central active layer.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bandgap differences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adjacent layers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charge carriers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differences in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indices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refraction of adjoining layers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central active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layer. 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dual confinement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leads to both high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high radiance. Other parameters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influencing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performance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optical absorption in the active region (self-absorption), carrier recombination at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hetero structure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interfaces, doping concentration of the active layer, injection carrier density,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layer thickness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4983394" y="292128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confinement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67857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443" y="0"/>
            <a:ext cx="684660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782669"/>
            <a:ext cx="306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LED structure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00392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01869"/>
            <a:ext cx="57415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surface emitter, the plane of the active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light-emitting region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oriented perpendicularly to the axis 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fiber. 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configuration, 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is etched through the substrate of the device, into which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then cemented in order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accept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emitted light.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circular active area in practical surface emitters is nominally 50 mm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diameter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up to 2.5 mm thick. The emission pattern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isotropic with a 120°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half-power beam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07" y="1556996"/>
            <a:ext cx="6450494" cy="32893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186" y="5339387"/>
            <a:ext cx="11545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isotropic pattern from such a surface emitter is called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lambertian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pattern. In this pattern,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equally bright when viewed from any direction, but the power diminishes as cos q, where q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 between the viewing direction and the normal to the surface (this is because the projected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 one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sees decreases as cos q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88410" y="174885"/>
            <a:ext cx="3356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emitter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40584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415" y="1457004"/>
            <a:ext cx="6046585" cy="330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64407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edge emitter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depicted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an active junction region, which is the source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incoherent light, and two guiding layers.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guiding layers both have a refractive index lower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 that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active region but higher than the index of the surrounding material.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forms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waveguide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that directs the optical radiation toward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core. To match the typical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fiber-core diameters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(50–100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m), the contact stripes for the edge emitter are 50–70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wide.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regions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range from 100 to 150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The emission pattern of the edge emitter is more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directional than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of the surface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emitter.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plane parallel to the junction,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 waveguide effect, the emitted beam 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lambertian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(varying as cos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with a half-power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width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| = 120°.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plane perpendicular to the junction, the half-power beam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^ has been made 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25–35° by a proper choice of the waveguide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50788" y="110558"/>
            <a:ext cx="21162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emitter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2061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66354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operation in the 800-to-900-nm spectrum, the principal material used is the ternary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alloy Ga1–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ratio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aluminum arsenide to gallium arsenide determines the bandgap of the alloy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and, correspondingly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wavelength of the peak emitted radiation.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active-area material is usually chosen to give an emission wavelength of 800–850 nm. An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emission spectrum of a Ga1–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 with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0.08.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output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occurs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810 nm. The width of the spectral pattern at its half-power point is known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full-width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halfmaximum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(FWHM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spectral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width. 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FWHM spectral width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36 nm.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819" y="2255855"/>
            <a:ext cx="5901181" cy="4033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33240" y="39863"/>
            <a:ext cx="1749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864609"/>
            <a:ext cx="112340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alloys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GaAlAs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InGaAsP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chosen to make semiconductor light sources because it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possible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the lattice parameters of the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heterostructure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interfaces by using a proper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binary, ternary, and quaternary materials.</a:t>
            </a:r>
          </a:p>
        </p:txBody>
      </p:sp>
    </p:spTree>
    <p:extLst>
      <p:ext uri="{BB962C8B-B14F-4D97-AF65-F5344CB8AC3E}">
        <p14:creationId xmlns:p14="http://schemas.microsoft.com/office/powerpoint/2010/main" val="207181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4" y="980147"/>
            <a:ext cx="5122951" cy="5122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514" y="1861995"/>
            <a:ext cx="6526880" cy="33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1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77" y="0"/>
            <a:ext cx="7517598" cy="22591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1257" y="2566501"/>
            <a:ext cx="11155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materials used in these examples are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GaAlAs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operation at 850 nm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InGaAsP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1310-nm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devices.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fiber-coupled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listing is the amount of light that can be accepted by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50-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core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diameter multimode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36161"/>
            <a:ext cx="8550182" cy="21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6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09531" y="3244334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Quantum </a:t>
            </a:r>
            <a:r>
              <a:rPr lang="en-US" b="1" dirty="0" smtClean="0">
                <a:latin typeface="BookmanOldStyle-Bold"/>
              </a:rPr>
              <a:t>Efficiency </a:t>
            </a:r>
            <a:r>
              <a:rPr lang="en-US" b="1" dirty="0">
                <a:latin typeface="BookmanOldStyle-Bold"/>
              </a:rPr>
              <a:t>and LED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61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13" y="3077502"/>
            <a:ext cx="8046121" cy="3560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5875" y="1754063"/>
            <a:ext cx="10946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internal quantum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active region is 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 of the electron–hole pairs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recombine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radiatively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If the radiative recombination rate is Rr and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 radiative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recombination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 is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Rnr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the internal quantum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eta_int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ratio of the radiative recombination rate to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recombination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735875" y="584512"/>
            <a:ext cx="10772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radiative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recombination 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 of energy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approximately equal to the bandgap energy,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emitted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Nonradiative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recombination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include optical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active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38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623" y="469650"/>
            <a:ext cx="107725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also means that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and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similar in magnitude, so that the internal quantum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50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 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homojunction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LEDs.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LEDs having double-heterojunction structures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have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efficiencies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60–80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percent.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achieved because the thin active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regions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devices mitigate the self-absorption effects, which reduces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nonradiative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recombination rate.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84" y="3148150"/>
            <a:ext cx="7413610" cy="34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756864"/>
            <a:ext cx="7173326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3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138" y="286770"/>
            <a:ext cx="111687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internally generated photons will exit the device.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find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emitted power, one needs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consider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quantum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the photons emitted from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LED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number of internally generated photons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external quantum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into account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at the surface of the LED.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55" y="1692747"/>
            <a:ext cx="9154907" cy="49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90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6987" y="2591191"/>
            <a:ext cx="26468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atin typeface="BookmanOldStyle-Bold"/>
              </a:rPr>
              <a:t>Laser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78480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4880" y="145758"/>
            <a:ext cx="74284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 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of three key processes: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absorption,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spontaneous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emission, and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stimulated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59" y="1715418"/>
            <a:ext cx="9264009" cy="37110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9634" y="5426439"/>
            <a:ext cx="114923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photon of energy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impinges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while the electron is still in its excited state, the electron is immediately stimulated to drop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state and give off a photon of energy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This emitted photon is in phase with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incident photon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resultant emission is known as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stimulated emission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012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2629" y="890175"/>
            <a:ext cx="1035449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equilibrium the density of excited electrons is very small. Most photons incident 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therefore be absorbed, so that stimulated emission is essentially negligible.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Stimulated emission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exceed absorption only if the population of the excited states is greater than that of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ground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condition is known as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 inversion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not an equilibrium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condition, population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inversion is achieved by various “pumping” techniques.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2629" y="4558325"/>
            <a:ext cx="10491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basic requirement for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of laser diodes is that, in addition to transverse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confinement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carrier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confinement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heterojunction layers,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restricted laterally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narrow stripe along the length of the laser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849606" y="241040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42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86" y="361852"/>
            <a:ext cx="8044469" cy="4924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7072" y="5129795"/>
            <a:ext cx="107594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Stimulated emission in semiconductor lasers arises from optical transitions between distributions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energy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 in the valence and conduction bands. This differs from gas and solid-state lasers,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radiative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transitions occur between discrete isolated atomic or molecular levels. The radiation in one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diode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generated within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Fabry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-Perot resonator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cavity.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0040" y="106283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Fabry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-Perot resonator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45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984294"/>
            <a:ext cx="717150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the mirrors is to establish a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strong optical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in the longitudinal direction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feedback mechanism converts the device into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oscillator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hence a light emitter) with a gain mechanism that compensates for optical losses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cavity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certain resonant optical frequencies.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3267057"/>
            <a:ext cx="76467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light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and forth within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Fabry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-Perot cavity, the electric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interfere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successive round trips.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wavelengths that are integer multiples of the cavity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 interfere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constructively so that their amplitudes add when they exit the device through the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righthand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All other wavelengths interfere destructively and thus cancel themselves out.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frequencies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which constructive interference occurs are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resonant frequencies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cavity.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710" y="1255311"/>
            <a:ext cx="4545290" cy="503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1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22" y="0"/>
            <a:ext cx="6992478" cy="39453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8920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 of the resonances depends on the value 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reflectivity. That 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resonances become sharper as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reflectivity increases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942478"/>
            <a:ext cx="5603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distributed-feedback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(DFB)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laser, the cleaved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facets are not required for optical feedback.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070" y="4000840"/>
            <a:ext cx="4534533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2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574" y="532286"/>
            <a:ext cx="115475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Lasing is the condition at which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becomes possible in the laser diode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lasing is that a population inversion be achieved. This condition can be understood by considering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the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absorption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 coefficient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Fabry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-Perot cavity.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6" y="2390981"/>
            <a:ext cx="10855061" cy="13580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19646" y="4900638"/>
            <a:ext cx="8813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Lasing occurs when the gain of one or several guided modes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exceed the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during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roundtrip through the cavity; that is,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30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467" y="630983"/>
            <a:ext cx="6084533" cy="38887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0297" y="1125142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diode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currents, only spontaneous radiation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emitted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Both the spectral range and the lateral beam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width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emission are broad like that of an LED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dramatic and sharply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the power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occurs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lasing threshold. As this transition point is approached, the spectral range and the beam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width both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narrow with increasing drive current.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width of approximately 1 nm and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narrowed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lateral beam width of nominally 5–10° are reached just past the threshold point. </a:t>
            </a: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current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conventionally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extrapolation of the lasing region of the power-versus-current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curve.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44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2628" y="895367"/>
            <a:ext cx="97797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output power and the diode drive current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determined by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examining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equations that govern the interaction of photons and electrons in the active region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noted earlier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total carrier population is determined by carrier injection, spontaneous recombination,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stimulated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junction with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carrier-confinement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depth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by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888" y="3984172"/>
            <a:ext cx="7232494" cy="16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0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6" y="818785"/>
            <a:ext cx="7325747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85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0114" y="652529"/>
            <a:ext cx="1060268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differential quantum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photons emitted per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radiative electron–hole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recombination above threshold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assumption that above threshold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 coefficient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fixed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given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21" y="2704013"/>
            <a:ext cx="9684269" cy="25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9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35" y="1249638"/>
            <a:ext cx="5906324" cy="45154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54355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structure, a narrow electrode stripe (less than 8 </a:t>
            </a:r>
            <a:r>
              <a:rPr lang="en-US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wide) runs along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length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diode. The injection of electrons and holes into the device alters the refractive index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layer directly below the stripe. The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these injected carriers creates a weak,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 waveguide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confines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light laterally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device is commonly referred to as a </a:t>
            </a:r>
            <a:r>
              <a:rPr lang="en-US" sz="2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gain-guided laser.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74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13625" y="3244334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Single-Mode Lasers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80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85" y="678490"/>
            <a:ext cx="118305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stable structures use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shown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dielectric waveguide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 are fabricated in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lateral direction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variations in the real refractive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various materials in these structures control the lateral modes in the laser. Thus, these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devices are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index-guided lasers.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particular index-guided laser supports only the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transverse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 and the fundamental longitudinal mode, it is known as a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 laser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89" y="2395435"/>
            <a:ext cx="6693515" cy="4280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45845" y="69541"/>
            <a:ext cx="2061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NewRomanPS-ItalicMT"/>
              </a:rPr>
              <a:t>single-mode laser.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2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81847"/>
            <a:ext cx="60481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high-speed long-distance communications one needs single-mode lasers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must contain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longitudinal mode and a single transverse mode. Consequently, the spectral width 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emission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very narrow.</a:t>
            </a:r>
          </a:p>
        </p:txBody>
      </p:sp>
      <p:sp>
        <p:nvSpPr>
          <p:cNvPr id="3" name="Rectangle 2"/>
          <p:cNvSpPr/>
          <p:nvPr/>
        </p:nvSpPr>
        <p:spPr>
          <a:xfrm>
            <a:off x="73894" y="257391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Ex. 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Fabry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-Perot cavity, all longitudinal modes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nearly equal losses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are spaced by about 1 nm in a 250-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m-long cavity at 1300 nm. By reducing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250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25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 the mode spacing increases from 1 nm to 10 nm.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509" y="4853768"/>
            <a:ext cx="111034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special feature of a vertical-cavity surface-emitting laser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VCSEL)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that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emission is perpendicular to the semiconductor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surface.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feature facilitates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multiple lasers onto a single chip in one- or two-dimensional arrays, which makes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them attractive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wavelength-division-multiplexing applications. The active-region volume of these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devices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small, which leads to very low threshold currents (&lt; 100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94" y="1005839"/>
            <a:ext cx="6022106" cy="32992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65223" y="57429"/>
            <a:ext cx="1322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VCSEL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4116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171" y="741126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laser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built-in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frequency-selective </a:t>
            </a:r>
            <a:r>
              <a:rPr lang="en-US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reflector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case, the frequency-selective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corrugated grating that is a passive waveguide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adjacent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active region.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 propagates parallel to this grating. The operation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types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lasers is based on the distributed Bragg phase-grating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reflector.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grating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essentially 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periodically varying refractive index that causes two counter propagating traveling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waves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43" y="0"/>
            <a:ext cx="5513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8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359" y="854438"/>
            <a:ext cx="6382641" cy="52013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108" y="392773"/>
            <a:ext cx="57955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distributed-feedback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(DFB)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grating for the wavelength selector is formed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active region.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14" y="2058701"/>
            <a:ext cx="4570742" cy="15040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3766" y="4213013"/>
            <a:ext cx="5273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0, 1, 2, ... is the mode order 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effective grating length. The amplitudes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successively higher-order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lasing modes are greatly reduced from the zero-order amplitude;</a:t>
            </a:r>
          </a:p>
        </p:txBody>
      </p:sp>
    </p:spTree>
    <p:extLst>
      <p:ext uri="{BB962C8B-B14F-4D97-AF65-F5344CB8AC3E}">
        <p14:creationId xmlns:p14="http://schemas.microsoft.com/office/powerpoint/2010/main" val="19906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8371" y="2759575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Fiber Amplifiers 	</a:t>
            </a:r>
          </a:p>
        </p:txBody>
      </p:sp>
    </p:spTree>
    <p:extLst>
      <p:ext uri="{BB962C8B-B14F-4D97-AF65-F5344CB8AC3E}">
        <p14:creationId xmlns:p14="http://schemas.microsoft.com/office/powerpoint/2010/main" val="1202750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9405" y="485061"/>
            <a:ext cx="10197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amplify an optical signal with a conventional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repeater, one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photon-to-electron conversion, electrical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retiming, pulse shaping,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electron-to-photon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conversion. Although this process works well for moderate-speed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single-wavelength operation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can present a data transmission bottleneck for high-speed multiple-wavelength systems.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 great deal of effort has been expended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all-optical amplifiers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These devices operate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completely in the optical domain to boost the power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 of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wave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spectral bands of 30 nm and more.</a:t>
            </a:r>
          </a:p>
        </p:txBody>
      </p:sp>
      <p:sp>
        <p:nvSpPr>
          <p:cNvPr id="3" name="Rectangle 2"/>
          <p:cNvSpPr/>
          <p:nvPr/>
        </p:nvSpPr>
        <p:spPr>
          <a:xfrm>
            <a:off x="2959044" y="4871606"/>
            <a:ext cx="56101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amplifiers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(SOAs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Erbium-doped fiber amplifiers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(EDFAs)</a:t>
            </a:r>
          </a:p>
          <a:p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30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3336" y="1216748"/>
            <a:ext cx="94270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found widespread use in diverse applications ranging from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ultra-long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undersea links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short links in access networks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long-distance undersea and terrestrial point-to-point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links, the traffic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are relatively stable, so that the input power levels to an optical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vary significantly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since many closely spaced wavelength channels are being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transported over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links,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have a wide spectral response range and be highly reliable.</a:t>
            </a:r>
          </a:p>
        </p:txBody>
      </p:sp>
    </p:spTree>
    <p:extLst>
      <p:ext uri="{BB962C8B-B14F-4D97-AF65-F5344CB8AC3E}">
        <p14:creationId xmlns:p14="http://schemas.microsoft.com/office/powerpoint/2010/main" val="297194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985496"/>
            <a:ext cx="7068536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7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1025" y="2970014"/>
            <a:ext cx="5961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BookmanOldStyle-Bold"/>
              </a:rPr>
              <a:t>Semiconductor Optical </a:t>
            </a:r>
            <a:r>
              <a:rPr lang="en-US" sz="2800" b="1" dirty="0" smtClean="0">
                <a:latin typeface="BookmanOldStyle-Bold"/>
              </a:rPr>
              <a:t>Amplifiers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3609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0009" y="1250744"/>
            <a:ext cx="958378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semiconductor optical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essentially an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InGaAsP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operating below its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point.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Analogous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construction of a laser diode, the gain peak of an SOA can be selected in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narrow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wavelength band extending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1280 nm in the O-band to 1650 nm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U-band by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varying 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of the active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InGaAsP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material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903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2966" y="346893"/>
            <a:ext cx="93722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SOA construction is similar to a resonator cavity structure of a laser diode. The SOA has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active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length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width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height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end facets have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reflectivities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36" y="1502228"/>
            <a:ext cx="9022879" cy="52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86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7684" y="827705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OldStyle-Bold"/>
              </a:rPr>
              <a:t>Amplifier </a:t>
            </a:r>
            <a:r>
              <a:rPr lang="en-US" b="1" dirty="0">
                <a:latin typeface="BookmanOldStyle-Bold"/>
              </a:rPr>
              <a:t>Gain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66993" y="1425918"/>
            <a:ext cx="94357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most important parameters of an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signal gain 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G, which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68" y="2571691"/>
            <a:ext cx="10412423" cy="33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5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77" y="2512670"/>
            <a:ext cx="7548501" cy="38881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7942" y="302347"/>
            <a:ext cx="107202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the zero-signal gain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small-signal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gain) is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= 30 dB, which is a gain factor of 1000. The curve shows that as the input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power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increased, the gain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stays near the small-signal level and then starts to decrease.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decreasing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linearly in the gain saturation region, it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 an asymptotic value of 0 dB (a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unity gain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high input powers. </a:t>
            </a:r>
          </a:p>
        </p:txBody>
      </p:sp>
    </p:spTree>
    <p:extLst>
      <p:ext uri="{BB962C8B-B14F-4D97-AF65-F5344CB8AC3E}">
        <p14:creationId xmlns:p14="http://schemas.microsoft.com/office/powerpoint/2010/main" val="814105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114" y="3108960"/>
            <a:ext cx="6998886" cy="3644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6" y="536198"/>
            <a:ext cx="10225299" cy="17367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639459"/>
            <a:ext cx="50161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single-pass gain,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are the input and output facet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reflectivities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respectively, 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single-pass phase shift through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1162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4173" y="422756"/>
            <a:ext cx="3710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Erbium-Doped Fiber Amplifiers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0140" y="1373501"/>
            <a:ext cx="1049818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active medium in an optical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amplifier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 nominally 10- to 30-m length of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fiber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has been lightly doped (e.g., 1000 parts per million weight) with a rare-earth element, such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erbium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ytterbium(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thulium (Tm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or praseodymium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The host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can be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silica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fluoride-based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glass, or a tellurite glass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regions of these devices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depend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host material and the doping elements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popular material for long-haul telecommunication applications is a silica fiber doped with erbium, which is known as an </a:t>
            </a:r>
            <a:r>
              <a:rPr lang="en-US" sz="22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erbium-doped fiber amplifier </a:t>
            </a:r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EDFA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some cases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added to increase the pumping efficiency and the amplifier gain. The operation of a standard EDFA normally is limited to the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1530 to l565 nm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749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6126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OldStyle-Bold"/>
              </a:rPr>
              <a:t>Amplification </a:t>
            </a:r>
            <a:r>
              <a:rPr lang="en-US" b="1" dirty="0">
                <a:latin typeface="BookmanOldStyle-Bold"/>
              </a:rPr>
              <a:t>Mechanism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3176" y="395458"/>
            <a:ext cx="111252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Whereas semiconductor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external current injection to excite electrons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energy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amplifiers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pumping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pumping process requires three or more energy levels.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top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level to which the electron is elevated initially must lie energetically above the desired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emission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level. After reaching its initial excited state, the electron must quickly release some of its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to a slightly lower energy level.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photon can then trigger the excited electron sitting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new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level into stimulated emission, whereby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 releases its remaining energy in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of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photon with a wavelength identical to that of the signal photon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95" y="3161211"/>
            <a:ext cx="6667840" cy="368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40" y="2181497"/>
            <a:ext cx="7075098" cy="46765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4433" y="93590"/>
            <a:ext cx="10863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absorption and emission responses of an EDFA depend on the composition of the host glass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dopants, such as Ge and Al, in the glass.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Ge-doped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silica glass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has 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codopants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added,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atoms help to absorb the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ions in the glass, and they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broaden the amplifier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spectrum.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there is a peak gain response at 1532 nm and a 20- to 30-nm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wavelengths in which the gain is relatively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Beyond 1560 nm the gain decreases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steadily until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reaches 0 dB (unity gain) at around 1616 nm.</a:t>
            </a:r>
          </a:p>
        </p:txBody>
      </p:sp>
    </p:spTree>
    <p:extLst>
      <p:ext uri="{BB962C8B-B14F-4D97-AF65-F5344CB8AC3E}">
        <p14:creationId xmlns:p14="http://schemas.microsoft.com/office/powerpoint/2010/main" val="2950314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20" y="1402713"/>
            <a:ext cx="7090303" cy="54552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3509" y="0"/>
            <a:ext cx="116781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amplifier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doped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one or more pump lasers, a passive wavelength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coupler, optical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isolators, and tap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couplers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dichroic (two-wavelength) coupler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handles either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980/1550-nm or 1480/1550-nm wavelength combinations to couple both the pump and signal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powers efficiently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amplifier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71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880707"/>
            <a:ext cx="726858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0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48" y="2264048"/>
            <a:ext cx="7827599" cy="4371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3988" y="194427"/>
            <a:ext cx="106026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onset of gain saturation for various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doped-fiber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lengths as the pumping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increases.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gain was measured for a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100-nW input signal at 1550 nm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pumping powers, the gain starts to decrease after a certain length because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pump does not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enough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to create a complete population inversion in the downstream portion of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case,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unpumped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 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absorbs the signal, thus resulting in signal loss rather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 gain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that section.</a:t>
            </a:r>
          </a:p>
        </p:txBody>
      </p:sp>
    </p:spTree>
    <p:extLst>
      <p:ext uri="{BB962C8B-B14F-4D97-AF65-F5344CB8AC3E}">
        <p14:creationId xmlns:p14="http://schemas.microsoft.com/office/powerpoint/2010/main" val="1269774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017" y="2452642"/>
            <a:ext cx="9873343" cy="11918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will give information/message into light/photon?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6362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1292" y="2847703"/>
            <a:ext cx="4239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OldStyle-Bold"/>
              </a:rPr>
              <a:t>Modulation of Laser Diodes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71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7497" y="796221"/>
            <a:ext cx="1081169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putting information onto a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lightwave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called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data rates of less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 approximately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Gb/s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(typically 2.5 Gb/s), the process of imposing information on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laser-emitted light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 can be realized by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modulation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involves directly varying the laser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 current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electrically formatted information stream to produce a correspondingly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varying optical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power.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data rates one needs to use a device called an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modify a steady optical power level emitted by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on the direct modulation rate of laser diodes depends on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spontaneous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stimulated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carrier lifetimes and on the photon lifetime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spontaneous carrier lifetime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of the semiconductor band structure and the carrier concentration. At room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lifetime is about 1 ns in GaAs-based materials for dopant concentrations on the order of 1019 cm–3.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083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4331" y="610664"/>
            <a:ext cx="99182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stimulated carrier lifetime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depends on the optical density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lasing cavity and is 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order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 lifetime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average time that the photon resides in the lasing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cavity before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being lost either by absorption or by emission through the facets. In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Fabry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-Perot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cavity,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photon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lifetime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29" y="3240862"/>
            <a:ext cx="10753154" cy="20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8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5821" y="597600"/>
            <a:ext cx="104506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laser diode can readily be pulse-modulated because the photon lifetime is much smaller than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carrier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lifetime. If the laser is completely turned off after each pulse, the spontaneous carrier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ifetime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limit the modulation rate. This is because, at the onset of a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pulse of amplitude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 of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by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1" y="2691590"/>
            <a:ext cx="10659676" cy="22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87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80" y="0"/>
            <a:ext cx="5965160" cy="4247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3" y="4402183"/>
            <a:ext cx="10714787" cy="213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7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0164" y="502691"/>
            <a:ext cx="111535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direct modulation is used in a laser transmitter, the process of turning the laser on and off with an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 current produces a widening of the laser linewidth. This phenomenon is referred to as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chirp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makes directly modulated lasers undesirable for operation at data rates greater than about 2.5 Gb/s.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higher-rate applications it is preferable to use an external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modulator. In such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optical source emits a constant-amplitude light signal, which enters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modulator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this case, instead of varying the amplitude of the light coming out of the laser,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driving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dynamically changes the optical power level that exits the external modulator. This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thus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a time-varying optical signal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156" y="3591472"/>
            <a:ext cx="7289067" cy="32665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87020" y="41026"/>
            <a:ext cx="2770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NewRomanPSMT"/>
              </a:rPr>
              <a:t>External </a:t>
            </a:r>
            <a:r>
              <a:rPr lang="en-US" sz="2400" dirty="0">
                <a:solidFill>
                  <a:srgbClr val="FF0000"/>
                </a:solidFill>
                <a:latin typeface="TimesNewRomanPSMT"/>
              </a:rPr>
              <a:t>modulator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644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5620" y="796057"/>
            <a:ext cx="10210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electro-optical (EO) phase modulator (also called a Mach-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Zehnder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Modulator or MZM)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of lithium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niobate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(LbNiO3). In an EO modulator the light beam is split in half and then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 through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separate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paths.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high-speed electric signal then changes the phase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signal in one of the paths. This is done in such a manner that when the two halves 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meet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 at the device output, they will recombine either constructively or destructively.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94" y="3476504"/>
            <a:ext cx="9060761" cy="28981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40803" y="96185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NewRomanPS-ItalicMT"/>
              </a:rPr>
              <a:t>Mach-</a:t>
            </a:r>
            <a:r>
              <a:rPr lang="en-US" i="1" dirty="0" err="1">
                <a:solidFill>
                  <a:srgbClr val="FF0000"/>
                </a:solidFill>
                <a:latin typeface="TimesNewRomanPS-ItalicMT"/>
              </a:rPr>
              <a:t>Zehnder</a:t>
            </a:r>
            <a:r>
              <a:rPr lang="en-US" i="1" dirty="0">
                <a:solidFill>
                  <a:srgbClr val="FF0000"/>
                </a:solidFill>
                <a:latin typeface="TimesNewRomanPS-ItalicMT"/>
              </a:rPr>
              <a:t> Modulator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67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11000" y="3244334"/>
            <a:ext cx="256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OldStyle-Bold"/>
              </a:rPr>
              <a:t>Transmitter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8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761628"/>
            <a:ext cx="729716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4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553" y="244904"/>
            <a:ext cx="1112520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Manufacturers have developed a variety of transmitter packages for different applications. One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popular transmitter configuration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shown in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called a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butterfly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has an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attached fiber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flylead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contains the components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the diode laser, a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photodiode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 thermoelectric cooler).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35" y="2134725"/>
            <a:ext cx="7503272" cy="45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67" y="118830"/>
            <a:ext cx="8484029" cy="65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050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628116"/>
            <a:ext cx="9237729" cy="563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5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890233"/>
            <a:ext cx="7192379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91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3712</Words>
  <Application>Microsoft Office PowerPoint</Application>
  <PresentationFormat>Widescreen</PresentationFormat>
  <Paragraphs>160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BookmanOldStyle-Bold</vt:lpstr>
      <vt:lpstr>Calibri</vt:lpstr>
      <vt:lpstr>Calibri Light</vt:lpstr>
      <vt:lpstr>Times New Roman</vt:lpstr>
      <vt:lpstr>TimesNewRomanPS-ItalicMT</vt:lpstr>
      <vt:lpstr>TimesNewRomanPSMT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</dc:creator>
  <cp:lastModifiedBy>veer</cp:lastModifiedBy>
  <cp:revision>165</cp:revision>
  <dcterms:created xsi:type="dcterms:W3CDTF">2023-08-11T03:35:52Z</dcterms:created>
  <dcterms:modified xsi:type="dcterms:W3CDTF">2023-08-29T05:34:29Z</dcterms:modified>
</cp:coreProperties>
</file>